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51"/>
  </p:notesMasterIdLst>
  <p:sldIdLst>
    <p:sldId id="284" r:id="rId5"/>
    <p:sldId id="371" r:id="rId6"/>
    <p:sldId id="606" r:id="rId7"/>
    <p:sldId id="264" r:id="rId8"/>
    <p:sldId id="265" r:id="rId9"/>
    <p:sldId id="266" r:id="rId10"/>
    <p:sldId id="267" r:id="rId11"/>
    <p:sldId id="268" r:id="rId12"/>
    <p:sldId id="269" r:id="rId13"/>
    <p:sldId id="270" r:id="rId14"/>
    <p:sldId id="271" r:id="rId15"/>
    <p:sldId id="272" r:id="rId16"/>
    <p:sldId id="273" r:id="rId17"/>
    <p:sldId id="277" r:id="rId18"/>
    <p:sldId id="278" r:id="rId19"/>
    <p:sldId id="279" r:id="rId20"/>
    <p:sldId id="300" r:id="rId21"/>
    <p:sldId id="280" r:id="rId22"/>
    <p:sldId id="281" r:id="rId23"/>
    <p:sldId id="282" r:id="rId24"/>
    <p:sldId id="283" r:id="rId25"/>
    <p:sldId id="607" r:id="rId26"/>
    <p:sldId id="285" r:id="rId27"/>
    <p:sldId id="286" r:id="rId28"/>
    <p:sldId id="287" r:id="rId29"/>
    <p:sldId id="288" r:id="rId30"/>
    <p:sldId id="289" r:id="rId31"/>
    <p:sldId id="301" r:id="rId32"/>
    <p:sldId id="302" r:id="rId33"/>
    <p:sldId id="303" r:id="rId34"/>
    <p:sldId id="290" r:id="rId35"/>
    <p:sldId id="291" r:id="rId36"/>
    <p:sldId id="292" r:id="rId37"/>
    <p:sldId id="293" r:id="rId38"/>
    <p:sldId id="294" r:id="rId39"/>
    <p:sldId id="295" r:id="rId40"/>
    <p:sldId id="296" r:id="rId41"/>
    <p:sldId id="297" r:id="rId42"/>
    <p:sldId id="298" r:id="rId43"/>
    <p:sldId id="608" r:id="rId44"/>
    <p:sldId id="609" r:id="rId45"/>
    <p:sldId id="611" r:id="rId46"/>
    <p:sldId id="262" r:id="rId47"/>
    <p:sldId id="263" r:id="rId48"/>
    <p:sldId id="613" r:id="rId49"/>
    <p:sldId id="614" r:id="rId5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C4BF"/>
    <a:srgbClr val="E9C46A"/>
    <a:srgbClr val="97EFD3"/>
    <a:srgbClr val="F15574"/>
    <a:srgbClr val="F4EBE8"/>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2" d="100"/>
          <a:sy n="82" d="100"/>
        </p:scale>
        <p:origin x="720"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viewProps" Target="viewProps.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microsoft.com/office/2018/10/relationships/authors" Target="authors.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1/5/2026</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4945222" y="4329684"/>
            <a:ext cx="4873752" cy="630936"/>
          </a:xfrm>
        </p:spPr>
        <p:txBody>
          <a:bodyPr/>
          <a:lstStyle/>
          <a:p>
            <a:r>
              <a:rPr lang="en-US" sz="4000" dirty="0">
                <a:latin typeface="Arial" panose="020B0604020202020204" pitchFamily="34" charset="0"/>
                <a:cs typeface="Arial" panose="020B0604020202020204" pitchFamily="34" charset="0"/>
              </a:rPr>
              <a:t>Noble Xavier</a:t>
            </a:r>
          </a:p>
          <a:p>
            <a:endParaRPr lang="en-US" dirty="0"/>
          </a:p>
        </p:txBody>
      </p:sp>
      <p:sp>
        <p:nvSpPr>
          <p:cNvPr id="4" name="Title 3">
            <a:extLst>
              <a:ext uri="{FF2B5EF4-FFF2-40B4-BE49-F238E27FC236}">
                <a16:creationId xmlns:a16="http://schemas.microsoft.com/office/drawing/2014/main" id="{B7B90D92-1819-3D47-8648-D3DB3B00FFFB}"/>
              </a:ext>
            </a:extLst>
          </p:cNvPr>
          <p:cNvSpPr>
            <a:spLocks noGrp="1"/>
          </p:cNvSpPr>
          <p:nvPr>
            <p:ph type="ctrTitle"/>
          </p:nvPr>
        </p:nvSpPr>
        <p:spPr>
          <a:xfrm>
            <a:off x="1463039" y="2240280"/>
            <a:ext cx="9192520" cy="1709928"/>
          </a:xfrm>
        </p:spPr>
        <p:txBody>
          <a:bodyPr/>
          <a:lstStyle/>
          <a:p>
            <a:r>
              <a:rPr lang="en-IN" sz="4800" dirty="0">
                <a:latin typeface="Arial Rounded MT Bold" panose="020F0704030504030204" pitchFamily="34" charset="0"/>
              </a:rPr>
              <a:t>Linear Discriminant Analysis</a:t>
            </a:r>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3F7FC90-DE2E-4DA1-B9FC-FB15E3485C80}"/>
              </a:ext>
            </a:extLst>
          </p:cNvPr>
          <p:cNvPicPr>
            <a:picLocks noChangeAspect="1"/>
          </p:cNvPicPr>
          <p:nvPr/>
        </p:nvPicPr>
        <p:blipFill>
          <a:blip r:embed="rId2"/>
          <a:stretch>
            <a:fillRect/>
          </a:stretch>
        </p:blipFill>
        <p:spPr>
          <a:xfrm>
            <a:off x="2157412" y="1376362"/>
            <a:ext cx="7877175" cy="4105275"/>
          </a:xfrm>
          <a:prstGeom prst="rect">
            <a:avLst/>
          </a:prstGeom>
        </p:spPr>
      </p:pic>
    </p:spTree>
    <p:extLst>
      <p:ext uri="{BB962C8B-B14F-4D97-AF65-F5344CB8AC3E}">
        <p14:creationId xmlns:p14="http://schemas.microsoft.com/office/powerpoint/2010/main" val="2331017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4E8A2D-71D3-4299-B9A7-CF3CA885114E}"/>
              </a:ext>
            </a:extLst>
          </p:cNvPr>
          <p:cNvPicPr>
            <a:picLocks noChangeAspect="1"/>
          </p:cNvPicPr>
          <p:nvPr/>
        </p:nvPicPr>
        <p:blipFill>
          <a:blip r:embed="rId2"/>
          <a:stretch>
            <a:fillRect/>
          </a:stretch>
        </p:blipFill>
        <p:spPr>
          <a:xfrm>
            <a:off x="2066925" y="700087"/>
            <a:ext cx="8058150" cy="5457825"/>
          </a:xfrm>
          <a:prstGeom prst="rect">
            <a:avLst/>
          </a:prstGeom>
        </p:spPr>
      </p:pic>
    </p:spTree>
    <p:extLst>
      <p:ext uri="{BB962C8B-B14F-4D97-AF65-F5344CB8AC3E}">
        <p14:creationId xmlns:p14="http://schemas.microsoft.com/office/powerpoint/2010/main" val="159341483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1A7198-C0F6-45DC-94B9-4A867E8E2FDC}"/>
              </a:ext>
            </a:extLst>
          </p:cNvPr>
          <p:cNvPicPr>
            <a:picLocks noChangeAspect="1"/>
          </p:cNvPicPr>
          <p:nvPr/>
        </p:nvPicPr>
        <p:blipFill>
          <a:blip r:embed="rId2"/>
          <a:stretch>
            <a:fillRect/>
          </a:stretch>
        </p:blipFill>
        <p:spPr>
          <a:xfrm>
            <a:off x="2371725" y="1109662"/>
            <a:ext cx="7448550" cy="4638675"/>
          </a:xfrm>
          <a:prstGeom prst="rect">
            <a:avLst/>
          </a:prstGeom>
        </p:spPr>
      </p:pic>
    </p:spTree>
    <p:extLst>
      <p:ext uri="{BB962C8B-B14F-4D97-AF65-F5344CB8AC3E}">
        <p14:creationId xmlns:p14="http://schemas.microsoft.com/office/powerpoint/2010/main" val="1311241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036194-3A15-493E-A870-BF2BA5983705}"/>
              </a:ext>
            </a:extLst>
          </p:cNvPr>
          <p:cNvPicPr>
            <a:picLocks noChangeAspect="1"/>
          </p:cNvPicPr>
          <p:nvPr/>
        </p:nvPicPr>
        <p:blipFill>
          <a:blip r:embed="rId2"/>
          <a:stretch>
            <a:fillRect/>
          </a:stretch>
        </p:blipFill>
        <p:spPr>
          <a:xfrm>
            <a:off x="1641675" y="563685"/>
            <a:ext cx="8354581" cy="5683455"/>
          </a:xfrm>
          <a:prstGeom prst="rect">
            <a:avLst/>
          </a:prstGeom>
        </p:spPr>
      </p:pic>
    </p:spTree>
    <p:extLst>
      <p:ext uri="{BB962C8B-B14F-4D97-AF65-F5344CB8AC3E}">
        <p14:creationId xmlns:p14="http://schemas.microsoft.com/office/powerpoint/2010/main" val="23792088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E72D448-0C4D-4F81-8066-BFE5FEB76603}"/>
              </a:ext>
            </a:extLst>
          </p:cNvPr>
          <p:cNvPicPr>
            <a:picLocks noChangeAspect="1"/>
          </p:cNvPicPr>
          <p:nvPr/>
        </p:nvPicPr>
        <p:blipFill>
          <a:blip r:embed="rId2"/>
          <a:stretch>
            <a:fillRect/>
          </a:stretch>
        </p:blipFill>
        <p:spPr>
          <a:xfrm>
            <a:off x="2019300" y="638175"/>
            <a:ext cx="8153400" cy="5581650"/>
          </a:xfrm>
          <a:prstGeom prst="rect">
            <a:avLst/>
          </a:prstGeom>
        </p:spPr>
      </p:pic>
    </p:spTree>
    <p:extLst>
      <p:ext uri="{BB962C8B-B14F-4D97-AF65-F5344CB8AC3E}">
        <p14:creationId xmlns:p14="http://schemas.microsoft.com/office/powerpoint/2010/main" val="16191142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2B67D79-1B6B-4329-8388-6BB2E0FA606D}"/>
              </a:ext>
            </a:extLst>
          </p:cNvPr>
          <p:cNvPicPr>
            <a:picLocks noChangeAspect="1"/>
          </p:cNvPicPr>
          <p:nvPr/>
        </p:nvPicPr>
        <p:blipFill>
          <a:blip r:embed="rId2"/>
          <a:stretch>
            <a:fillRect/>
          </a:stretch>
        </p:blipFill>
        <p:spPr>
          <a:xfrm>
            <a:off x="1601402" y="414337"/>
            <a:ext cx="8172450" cy="6029325"/>
          </a:xfrm>
          <a:prstGeom prst="rect">
            <a:avLst/>
          </a:prstGeom>
        </p:spPr>
      </p:pic>
    </p:spTree>
    <p:extLst>
      <p:ext uri="{BB962C8B-B14F-4D97-AF65-F5344CB8AC3E}">
        <p14:creationId xmlns:p14="http://schemas.microsoft.com/office/powerpoint/2010/main" val="37876360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E4FCD8-6BC7-4834-8C3E-B81E61EB9A76}"/>
              </a:ext>
            </a:extLst>
          </p:cNvPr>
          <p:cNvPicPr>
            <a:picLocks noChangeAspect="1"/>
          </p:cNvPicPr>
          <p:nvPr/>
        </p:nvPicPr>
        <p:blipFill>
          <a:blip r:embed="rId2"/>
          <a:stretch>
            <a:fillRect/>
          </a:stretch>
        </p:blipFill>
        <p:spPr>
          <a:xfrm>
            <a:off x="2176462" y="490537"/>
            <a:ext cx="7839075" cy="5876925"/>
          </a:xfrm>
          <a:prstGeom prst="rect">
            <a:avLst/>
          </a:prstGeom>
        </p:spPr>
      </p:pic>
    </p:spTree>
    <p:extLst>
      <p:ext uri="{BB962C8B-B14F-4D97-AF65-F5344CB8AC3E}">
        <p14:creationId xmlns:p14="http://schemas.microsoft.com/office/powerpoint/2010/main" val="4195486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AD05D64-2D2B-4114-B306-B9A7CC8429FB}"/>
              </a:ext>
            </a:extLst>
          </p:cNvPr>
          <p:cNvPicPr>
            <a:picLocks noChangeAspect="1"/>
          </p:cNvPicPr>
          <p:nvPr/>
        </p:nvPicPr>
        <p:blipFill>
          <a:blip r:embed="rId2"/>
          <a:stretch>
            <a:fillRect/>
          </a:stretch>
        </p:blipFill>
        <p:spPr>
          <a:xfrm>
            <a:off x="2139889" y="870150"/>
            <a:ext cx="6705056" cy="4749415"/>
          </a:xfrm>
          <a:prstGeom prst="rect">
            <a:avLst/>
          </a:prstGeom>
        </p:spPr>
      </p:pic>
    </p:spTree>
    <p:extLst>
      <p:ext uri="{BB962C8B-B14F-4D97-AF65-F5344CB8AC3E}">
        <p14:creationId xmlns:p14="http://schemas.microsoft.com/office/powerpoint/2010/main" val="330984958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87E2296-A0DC-44B4-9D39-3DE433C4AFFC}"/>
              </a:ext>
            </a:extLst>
          </p:cNvPr>
          <p:cNvPicPr>
            <a:picLocks noChangeAspect="1"/>
          </p:cNvPicPr>
          <p:nvPr/>
        </p:nvPicPr>
        <p:blipFill>
          <a:blip r:embed="rId2"/>
          <a:stretch>
            <a:fillRect/>
          </a:stretch>
        </p:blipFill>
        <p:spPr>
          <a:xfrm>
            <a:off x="1611990" y="523875"/>
            <a:ext cx="7991475" cy="5810250"/>
          </a:xfrm>
          <a:prstGeom prst="rect">
            <a:avLst/>
          </a:prstGeom>
        </p:spPr>
      </p:pic>
    </p:spTree>
    <p:extLst>
      <p:ext uri="{BB962C8B-B14F-4D97-AF65-F5344CB8AC3E}">
        <p14:creationId xmlns:p14="http://schemas.microsoft.com/office/powerpoint/2010/main" val="38618456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F615C18-4EA2-4463-B659-F716A6907B96}"/>
              </a:ext>
            </a:extLst>
          </p:cNvPr>
          <p:cNvPicPr>
            <a:picLocks noChangeAspect="1"/>
          </p:cNvPicPr>
          <p:nvPr/>
        </p:nvPicPr>
        <p:blipFill>
          <a:blip r:embed="rId2"/>
          <a:stretch>
            <a:fillRect/>
          </a:stretch>
        </p:blipFill>
        <p:spPr>
          <a:xfrm>
            <a:off x="1651385" y="416234"/>
            <a:ext cx="7877175" cy="5581650"/>
          </a:xfrm>
          <a:prstGeom prst="rect">
            <a:avLst/>
          </a:prstGeom>
        </p:spPr>
      </p:pic>
    </p:spTree>
    <p:extLst>
      <p:ext uri="{BB962C8B-B14F-4D97-AF65-F5344CB8AC3E}">
        <p14:creationId xmlns:p14="http://schemas.microsoft.com/office/powerpoint/2010/main" val="250219903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1498-DA8F-86CB-A0EE-3DB382013812}"/>
              </a:ext>
            </a:extLst>
          </p:cNvPr>
          <p:cNvSpPr>
            <a:spLocks noGrp="1"/>
          </p:cNvSpPr>
          <p:nvPr>
            <p:ph type="title"/>
          </p:nvPr>
        </p:nvSpPr>
        <p:spPr>
          <a:xfrm>
            <a:off x="1027874" y="2322576"/>
            <a:ext cx="9944926" cy="1901952"/>
          </a:xfrm>
        </p:spPr>
        <p:txBody>
          <a:bodyPr/>
          <a:lstStyle/>
          <a:p>
            <a:pPr algn="ctr"/>
            <a:r>
              <a:rPr lang="en-IN" dirty="0">
                <a:latin typeface="Arial Rounded MT Bold" panose="020F0704030504030204" pitchFamily="34" charset="0"/>
              </a:rPr>
              <a:t>LINEAR DESCRIMINANT ANALYSIS (LDA)</a:t>
            </a:r>
          </a:p>
        </p:txBody>
      </p:sp>
      <p:sp>
        <p:nvSpPr>
          <p:cNvPr id="4" name="Text Placeholder 3">
            <a:extLst>
              <a:ext uri="{FF2B5EF4-FFF2-40B4-BE49-F238E27FC236}">
                <a16:creationId xmlns:a16="http://schemas.microsoft.com/office/drawing/2014/main" id="{233BC5B3-3977-012E-E7FE-F46AD8F7E399}"/>
              </a:ext>
            </a:extLst>
          </p:cNvPr>
          <p:cNvSpPr>
            <a:spLocks noGrp="1"/>
          </p:cNvSpPr>
          <p:nvPr>
            <p:ph type="body" sz="quarter" idx="14"/>
          </p:nvPr>
        </p:nvSpPr>
        <p:spPr/>
        <p:txBody>
          <a:bodyPr/>
          <a:lstStyle/>
          <a:p>
            <a:endParaRPr lang="en-IN" dirty="0"/>
          </a:p>
        </p:txBody>
      </p:sp>
      <p:sp>
        <p:nvSpPr>
          <p:cNvPr id="5" name="Text Placeholder 4">
            <a:extLst>
              <a:ext uri="{FF2B5EF4-FFF2-40B4-BE49-F238E27FC236}">
                <a16:creationId xmlns:a16="http://schemas.microsoft.com/office/drawing/2014/main" id="{E391707F-5BDB-0D97-D0BF-7E6D65544EE0}"/>
              </a:ext>
            </a:extLst>
          </p:cNvPr>
          <p:cNvSpPr>
            <a:spLocks noGrp="1"/>
          </p:cNvSpPr>
          <p:nvPr>
            <p:ph type="body" sz="quarter" idx="15"/>
          </p:nvPr>
        </p:nvSpPr>
        <p:spPr/>
        <p:txBody>
          <a:bodyPr/>
          <a:lstStyle/>
          <a:p>
            <a:endParaRPr lang="en-IN" dirty="0"/>
          </a:p>
        </p:txBody>
      </p:sp>
    </p:spTree>
    <p:extLst>
      <p:ext uri="{BB962C8B-B14F-4D97-AF65-F5344CB8AC3E}">
        <p14:creationId xmlns:p14="http://schemas.microsoft.com/office/powerpoint/2010/main" val="793165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F6B7CC8-41FD-4EFF-83F4-DB3164C9214B}"/>
              </a:ext>
            </a:extLst>
          </p:cNvPr>
          <p:cNvPicPr>
            <a:picLocks noChangeAspect="1"/>
          </p:cNvPicPr>
          <p:nvPr/>
        </p:nvPicPr>
        <p:blipFill>
          <a:blip r:embed="rId2"/>
          <a:stretch>
            <a:fillRect/>
          </a:stretch>
        </p:blipFill>
        <p:spPr>
          <a:xfrm>
            <a:off x="2200275" y="652462"/>
            <a:ext cx="7791450" cy="5553075"/>
          </a:xfrm>
          <a:prstGeom prst="rect">
            <a:avLst/>
          </a:prstGeom>
        </p:spPr>
      </p:pic>
    </p:spTree>
    <p:extLst>
      <p:ext uri="{BB962C8B-B14F-4D97-AF65-F5344CB8AC3E}">
        <p14:creationId xmlns:p14="http://schemas.microsoft.com/office/powerpoint/2010/main" val="307602810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55E47EF-2A8A-4674-BE91-8C0741ABB0DE}"/>
              </a:ext>
            </a:extLst>
          </p:cNvPr>
          <p:cNvPicPr>
            <a:picLocks noChangeAspect="1"/>
          </p:cNvPicPr>
          <p:nvPr/>
        </p:nvPicPr>
        <p:blipFill>
          <a:blip r:embed="rId2"/>
          <a:stretch>
            <a:fillRect/>
          </a:stretch>
        </p:blipFill>
        <p:spPr>
          <a:xfrm>
            <a:off x="2005012" y="695325"/>
            <a:ext cx="8181975" cy="5467350"/>
          </a:xfrm>
          <a:prstGeom prst="rect">
            <a:avLst/>
          </a:prstGeom>
        </p:spPr>
      </p:pic>
    </p:spTree>
    <p:extLst>
      <p:ext uri="{BB962C8B-B14F-4D97-AF65-F5344CB8AC3E}">
        <p14:creationId xmlns:p14="http://schemas.microsoft.com/office/powerpoint/2010/main" val="2033079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F1432DA-D5F3-4727-90CF-350588791B67}"/>
              </a:ext>
            </a:extLst>
          </p:cNvPr>
          <p:cNvPicPr>
            <a:picLocks noChangeAspect="1"/>
          </p:cNvPicPr>
          <p:nvPr/>
        </p:nvPicPr>
        <p:blipFill>
          <a:blip r:embed="rId2"/>
          <a:stretch>
            <a:fillRect/>
          </a:stretch>
        </p:blipFill>
        <p:spPr>
          <a:xfrm>
            <a:off x="1796942" y="352425"/>
            <a:ext cx="8296275" cy="6153150"/>
          </a:xfrm>
          <a:prstGeom prst="rect">
            <a:avLst/>
          </a:prstGeom>
        </p:spPr>
      </p:pic>
    </p:spTree>
    <p:extLst>
      <p:ext uri="{BB962C8B-B14F-4D97-AF65-F5344CB8AC3E}">
        <p14:creationId xmlns:p14="http://schemas.microsoft.com/office/powerpoint/2010/main" val="39490374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FE73C43-9D19-4131-9D7E-6999FD62CAD6}"/>
              </a:ext>
            </a:extLst>
          </p:cNvPr>
          <p:cNvPicPr>
            <a:picLocks noChangeAspect="1"/>
          </p:cNvPicPr>
          <p:nvPr/>
        </p:nvPicPr>
        <p:blipFill>
          <a:blip r:embed="rId2"/>
          <a:stretch>
            <a:fillRect/>
          </a:stretch>
        </p:blipFill>
        <p:spPr>
          <a:xfrm>
            <a:off x="1809241" y="1271587"/>
            <a:ext cx="8093237" cy="4401244"/>
          </a:xfrm>
          <a:prstGeom prst="rect">
            <a:avLst/>
          </a:prstGeom>
        </p:spPr>
      </p:pic>
    </p:spTree>
    <p:extLst>
      <p:ext uri="{BB962C8B-B14F-4D97-AF65-F5344CB8AC3E}">
        <p14:creationId xmlns:p14="http://schemas.microsoft.com/office/powerpoint/2010/main" val="119944121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0D44CD-BEF2-4690-99EE-349B4DD54702}"/>
              </a:ext>
            </a:extLst>
          </p:cNvPr>
          <p:cNvPicPr>
            <a:picLocks noChangeAspect="1"/>
          </p:cNvPicPr>
          <p:nvPr/>
        </p:nvPicPr>
        <p:blipFill>
          <a:blip r:embed="rId2"/>
          <a:stretch>
            <a:fillRect/>
          </a:stretch>
        </p:blipFill>
        <p:spPr>
          <a:xfrm>
            <a:off x="1327026" y="345026"/>
            <a:ext cx="8127692" cy="6027057"/>
          </a:xfrm>
          <a:prstGeom prst="rect">
            <a:avLst/>
          </a:prstGeom>
        </p:spPr>
      </p:pic>
    </p:spTree>
    <p:extLst>
      <p:ext uri="{BB962C8B-B14F-4D97-AF65-F5344CB8AC3E}">
        <p14:creationId xmlns:p14="http://schemas.microsoft.com/office/powerpoint/2010/main" val="31063091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AF6C4F-94DC-4360-986F-BD150DF810E1}"/>
              </a:ext>
            </a:extLst>
          </p:cNvPr>
          <p:cNvPicPr>
            <a:picLocks noChangeAspect="1"/>
          </p:cNvPicPr>
          <p:nvPr/>
        </p:nvPicPr>
        <p:blipFill>
          <a:blip r:embed="rId2"/>
          <a:stretch>
            <a:fillRect/>
          </a:stretch>
        </p:blipFill>
        <p:spPr>
          <a:xfrm>
            <a:off x="2143125" y="762000"/>
            <a:ext cx="7905750" cy="5334000"/>
          </a:xfrm>
          <a:prstGeom prst="rect">
            <a:avLst/>
          </a:prstGeom>
        </p:spPr>
      </p:pic>
    </p:spTree>
    <p:extLst>
      <p:ext uri="{BB962C8B-B14F-4D97-AF65-F5344CB8AC3E}">
        <p14:creationId xmlns:p14="http://schemas.microsoft.com/office/powerpoint/2010/main" val="30086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03B9011-F0E4-4C66-8FD4-0BCC258FFC4F}"/>
              </a:ext>
            </a:extLst>
          </p:cNvPr>
          <p:cNvPicPr>
            <a:picLocks noChangeAspect="1"/>
          </p:cNvPicPr>
          <p:nvPr/>
        </p:nvPicPr>
        <p:blipFill>
          <a:blip r:embed="rId2"/>
          <a:stretch>
            <a:fillRect/>
          </a:stretch>
        </p:blipFill>
        <p:spPr>
          <a:xfrm>
            <a:off x="1718059" y="1086589"/>
            <a:ext cx="8672530" cy="4053581"/>
          </a:xfrm>
          <a:prstGeom prst="rect">
            <a:avLst/>
          </a:prstGeom>
        </p:spPr>
      </p:pic>
    </p:spTree>
    <p:extLst>
      <p:ext uri="{BB962C8B-B14F-4D97-AF65-F5344CB8AC3E}">
        <p14:creationId xmlns:p14="http://schemas.microsoft.com/office/powerpoint/2010/main" val="38188884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FF8ADE8-3237-4F22-B7C5-9379F4F7A39A}"/>
              </a:ext>
            </a:extLst>
          </p:cNvPr>
          <p:cNvPicPr>
            <a:picLocks noChangeAspect="1"/>
          </p:cNvPicPr>
          <p:nvPr/>
        </p:nvPicPr>
        <p:blipFill>
          <a:blip r:embed="rId2"/>
          <a:stretch>
            <a:fillRect/>
          </a:stretch>
        </p:blipFill>
        <p:spPr>
          <a:xfrm>
            <a:off x="2881312" y="681037"/>
            <a:ext cx="6429375" cy="5495925"/>
          </a:xfrm>
          <a:prstGeom prst="rect">
            <a:avLst/>
          </a:prstGeom>
        </p:spPr>
      </p:pic>
    </p:spTree>
    <p:extLst>
      <p:ext uri="{BB962C8B-B14F-4D97-AF65-F5344CB8AC3E}">
        <p14:creationId xmlns:p14="http://schemas.microsoft.com/office/powerpoint/2010/main" val="9872509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109974-D0CC-41C4-8805-EEB7FB2B4C1C}"/>
              </a:ext>
            </a:extLst>
          </p:cNvPr>
          <p:cNvPicPr>
            <a:picLocks noChangeAspect="1"/>
          </p:cNvPicPr>
          <p:nvPr/>
        </p:nvPicPr>
        <p:blipFill>
          <a:blip r:embed="rId2"/>
          <a:stretch>
            <a:fillRect/>
          </a:stretch>
        </p:blipFill>
        <p:spPr>
          <a:xfrm>
            <a:off x="1840636" y="578759"/>
            <a:ext cx="7045912" cy="5603702"/>
          </a:xfrm>
          <a:prstGeom prst="rect">
            <a:avLst/>
          </a:prstGeom>
        </p:spPr>
      </p:pic>
    </p:spTree>
    <p:extLst>
      <p:ext uri="{BB962C8B-B14F-4D97-AF65-F5344CB8AC3E}">
        <p14:creationId xmlns:p14="http://schemas.microsoft.com/office/powerpoint/2010/main" val="121155357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DA5A44A-110E-4D89-B44A-9785F50E99C0}"/>
              </a:ext>
            </a:extLst>
          </p:cNvPr>
          <p:cNvPicPr>
            <a:picLocks noChangeAspect="1"/>
          </p:cNvPicPr>
          <p:nvPr/>
        </p:nvPicPr>
        <p:blipFill>
          <a:blip r:embed="rId2"/>
          <a:stretch>
            <a:fillRect/>
          </a:stretch>
        </p:blipFill>
        <p:spPr>
          <a:xfrm>
            <a:off x="2053469" y="830801"/>
            <a:ext cx="6682158" cy="5456563"/>
          </a:xfrm>
          <a:prstGeom prst="rect">
            <a:avLst/>
          </a:prstGeom>
        </p:spPr>
      </p:pic>
    </p:spTree>
    <p:extLst>
      <p:ext uri="{BB962C8B-B14F-4D97-AF65-F5344CB8AC3E}">
        <p14:creationId xmlns:p14="http://schemas.microsoft.com/office/powerpoint/2010/main" val="357304374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1F0BA12-1877-4D26-9CEC-2B2FDD31AE2D}"/>
              </a:ext>
            </a:extLst>
          </p:cNvPr>
          <p:cNvPicPr>
            <a:picLocks noChangeAspect="1"/>
          </p:cNvPicPr>
          <p:nvPr/>
        </p:nvPicPr>
        <p:blipFill>
          <a:blip r:embed="rId2"/>
          <a:stretch>
            <a:fillRect/>
          </a:stretch>
        </p:blipFill>
        <p:spPr>
          <a:xfrm>
            <a:off x="1372155" y="502791"/>
            <a:ext cx="7961396" cy="3847267"/>
          </a:xfrm>
          <a:prstGeom prst="rect">
            <a:avLst/>
          </a:prstGeom>
        </p:spPr>
      </p:pic>
      <p:pic>
        <p:nvPicPr>
          <p:cNvPr id="6" name="Picture 5">
            <a:extLst>
              <a:ext uri="{FF2B5EF4-FFF2-40B4-BE49-F238E27FC236}">
                <a16:creationId xmlns:a16="http://schemas.microsoft.com/office/drawing/2014/main" id="{096F4DF2-D46C-4056-BCF2-679F2E227280}"/>
              </a:ext>
            </a:extLst>
          </p:cNvPr>
          <p:cNvPicPr>
            <a:picLocks noChangeAspect="1"/>
          </p:cNvPicPr>
          <p:nvPr/>
        </p:nvPicPr>
        <p:blipFill>
          <a:blip r:embed="rId3"/>
          <a:stretch>
            <a:fillRect/>
          </a:stretch>
        </p:blipFill>
        <p:spPr>
          <a:xfrm>
            <a:off x="1372155" y="4350058"/>
            <a:ext cx="7961396" cy="1857375"/>
          </a:xfrm>
          <a:prstGeom prst="rect">
            <a:avLst/>
          </a:prstGeom>
        </p:spPr>
      </p:pic>
    </p:spTree>
    <p:extLst>
      <p:ext uri="{BB962C8B-B14F-4D97-AF65-F5344CB8AC3E}">
        <p14:creationId xmlns:p14="http://schemas.microsoft.com/office/powerpoint/2010/main" val="16296915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5877307-7AF2-478A-B635-D109BF182C0F}"/>
              </a:ext>
            </a:extLst>
          </p:cNvPr>
          <p:cNvPicPr>
            <a:picLocks noChangeAspect="1"/>
          </p:cNvPicPr>
          <p:nvPr/>
        </p:nvPicPr>
        <p:blipFill>
          <a:blip r:embed="rId2"/>
          <a:stretch>
            <a:fillRect/>
          </a:stretch>
        </p:blipFill>
        <p:spPr>
          <a:xfrm>
            <a:off x="2258164" y="1014412"/>
            <a:ext cx="6823691" cy="4985031"/>
          </a:xfrm>
          <a:prstGeom prst="rect">
            <a:avLst/>
          </a:prstGeom>
        </p:spPr>
      </p:pic>
    </p:spTree>
    <p:extLst>
      <p:ext uri="{BB962C8B-B14F-4D97-AF65-F5344CB8AC3E}">
        <p14:creationId xmlns:p14="http://schemas.microsoft.com/office/powerpoint/2010/main" val="4125159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56C27388-3EFF-4B23-BC69-FE9AE08C984A}"/>
              </a:ext>
            </a:extLst>
          </p:cNvPr>
          <p:cNvPicPr>
            <a:picLocks noChangeAspect="1"/>
          </p:cNvPicPr>
          <p:nvPr/>
        </p:nvPicPr>
        <p:blipFill>
          <a:blip r:embed="rId2"/>
          <a:stretch>
            <a:fillRect/>
          </a:stretch>
        </p:blipFill>
        <p:spPr>
          <a:xfrm>
            <a:off x="1590304" y="676275"/>
            <a:ext cx="8104111" cy="5782934"/>
          </a:xfrm>
          <a:prstGeom prst="rect">
            <a:avLst/>
          </a:prstGeom>
        </p:spPr>
      </p:pic>
    </p:spTree>
    <p:extLst>
      <p:ext uri="{BB962C8B-B14F-4D97-AF65-F5344CB8AC3E}">
        <p14:creationId xmlns:p14="http://schemas.microsoft.com/office/powerpoint/2010/main" val="390253626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D0DE2A5-B014-4A0B-BA19-CD2328C667AD}"/>
              </a:ext>
            </a:extLst>
          </p:cNvPr>
          <p:cNvPicPr>
            <a:picLocks noChangeAspect="1"/>
          </p:cNvPicPr>
          <p:nvPr/>
        </p:nvPicPr>
        <p:blipFill>
          <a:blip r:embed="rId2"/>
          <a:stretch>
            <a:fillRect/>
          </a:stretch>
        </p:blipFill>
        <p:spPr>
          <a:xfrm>
            <a:off x="1754033" y="771940"/>
            <a:ext cx="8224468" cy="5322868"/>
          </a:xfrm>
          <a:prstGeom prst="rect">
            <a:avLst/>
          </a:prstGeom>
        </p:spPr>
      </p:pic>
    </p:spTree>
    <p:extLst>
      <p:ext uri="{BB962C8B-B14F-4D97-AF65-F5344CB8AC3E}">
        <p14:creationId xmlns:p14="http://schemas.microsoft.com/office/powerpoint/2010/main" val="5618968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15F761-1998-4AE0-B1DF-9430E8F84202}"/>
              </a:ext>
            </a:extLst>
          </p:cNvPr>
          <p:cNvPicPr>
            <a:picLocks noChangeAspect="1"/>
          </p:cNvPicPr>
          <p:nvPr/>
        </p:nvPicPr>
        <p:blipFill>
          <a:blip r:embed="rId2"/>
          <a:stretch>
            <a:fillRect/>
          </a:stretch>
        </p:blipFill>
        <p:spPr>
          <a:xfrm>
            <a:off x="1706639" y="600075"/>
            <a:ext cx="8210550" cy="5657850"/>
          </a:xfrm>
          <a:prstGeom prst="rect">
            <a:avLst/>
          </a:prstGeom>
        </p:spPr>
      </p:pic>
    </p:spTree>
    <p:extLst>
      <p:ext uri="{BB962C8B-B14F-4D97-AF65-F5344CB8AC3E}">
        <p14:creationId xmlns:p14="http://schemas.microsoft.com/office/powerpoint/2010/main" val="30490877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5611F0F-BB90-452B-A3EF-A077C2ED7091}"/>
              </a:ext>
            </a:extLst>
          </p:cNvPr>
          <p:cNvPicPr>
            <a:picLocks noChangeAspect="1"/>
          </p:cNvPicPr>
          <p:nvPr/>
        </p:nvPicPr>
        <p:blipFill>
          <a:blip r:embed="rId2"/>
          <a:stretch>
            <a:fillRect/>
          </a:stretch>
        </p:blipFill>
        <p:spPr>
          <a:xfrm>
            <a:off x="2071687" y="809625"/>
            <a:ext cx="8048625" cy="5238750"/>
          </a:xfrm>
          <a:prstGeom prst="rect">
            <a:avLst/>
          </a:prstGeom>
        </p:spPr>
      </p:pic>
    </p:spTree>
    <p:extLst>
      <p:ext uri="{BB962C8B-B14F-4D97-AF65-F5344CB8AC3E}">
        <p14:creationId xmlns:p14="http://schemas.microsoft.com/office/powerpoint/2010/main" val="5057185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1F30FBC-93CC-4942-AE4A-5FDFC3F1A7A3}"/>
              </a:ext>
            </a:extLst>
          </p:cNvPr>
          <p:cNvPicPr>
            <a:picLocks noChangeAspect="1"/>
          </p:cNvPicPr>
          <p:nvPr/>
        </p:nvPicPr>
        <p:blipFill>
          <a:blip r:embed="rId2"/>
          <a:stretch>
            <a:fillRect/>
          </a:stretch>
        </p:blipFill>
        <p:spPr>
          <a:xfrm>
            <a:off x="1762495" y="862012"/>
            <a:ext cx="8134350" cy="5133975"/>
          </a:xfrm>
          <a:prstGeom prst="rect">
            <a:avLst/>
          </a:prstGeom>
        </p:spPr>
      </p:pic>
    </p:spTree>
    <p:extLst>
      <p:ext uri="{BB962C8B-B14F-4D97-AF65-F5344CB8AC3E}">
        <p14:creationId xmlns:p14="http://schemas.microsoft.com/office/powerpoint/2010/main" val="36548273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677C8B-50FC-4D31-B757-0F3EEC8DD492}"/>
              </a:ext>
            </a:extLst>
          </p:cNvPr>
          <p:cNvPicPr>
            <a:picLocks noChangeAspect="1"/>
          </p:cNvPicPr>
          <p:nvPr/>
        </p:nvPicPr>
        <p:blipFill>
          <a:blip r:embed="rId2"/>
          <a:stretch>
            <a:fillRect/>
          </a:stretch>
        </p:blipFill>
        <p:spPr>
          <a:xfrm>
            <a:off x="2005012" y="781050"/>
            <a:ext cx="8181975" cy="5295900"/>
          </a:xfrm>
          <a:prstGeom prst="rect">
            <a:avLst/>
          </a:prstGeom>
        </p:spPr>
      </p:pic>
    </p:spTree>
    <p:extLst>
      <p:ext uri="{BB962C8B-B14F-4D97-AF65-F5344CB8AC3E}">
        <p14:creationId xmlns:p14="http://schemas.microsoft.com/office/powerpoint/2010/main" val="193977202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AB49B28-9EAD-4B40-9066-C53E88C2C7FA}"/>
              </a:ext>
            </a:extLst>
          </p:cNvPr>
          <p:cNvPicPr>
            <a:picLocks noChangeAspect="1"/>
          </p:cNvPicPr>
          <p:nvPr/>
        </p:nvPicPr>
        <p:blipFill>
          <a:blip r:embed="rId2"/>
          <a:stretch>
            <a:fillRect/>
          </a:stretch>
        </p:blipFill>
        <p:spPr>
          <a:xfrm>
            <a:off x="1678065" y="745955"/>
            <a:ext cx="8267700" cy="5153025"/>
          </a:xfrm>
          <a:prstGeom prst="rect">
            <a:avLst/>
          </a:prstGeom>
        </p:spPr>
      </p:pic>
    </p:spTree>
    <p:extLst>
      <p:ext uri="{BB962C8B-B14F-4D97-AF65-F5344CB8AC3E}">
        <p14:creationId xmlns:p14="http://schemas.microsoft.com/office/powerpoint/2010/main" val="55757256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5616C1D-DB7E-4661-AFA4-87CA4D1F2032}"/>
              </a:ext>
            </a:extLst>
          </p:cNvPr>
          <p:cNvPicPr>
            <a:picLocks noChangeAspect="1"/>
          </p:cNvPicPr>
          <p:nvPr/>
        </p:nvPicPr>
        <p:blipFill>
          <a:blip r:embed="rId2"/>
          <a:stretch>
            <a:fillRect/>
          </a:stretch>
        </p:blipFill>
        <p:spPr>
          <a:xfrm>
            <a:off x="1653558" y="617368"/>
            <a:ext cx="8138512" cy="5542776"/>
          </a:xfrm>
          <a:prstGeom prst="rect">
            <a:avLst/>
          </a:prstGeom>
        </p:spPr>
      </p:pic>
    </p:spTree>
    <p:extLst>
      <p:ext uri="{BB962C8B-B14F-4D97-AF65-F5344CB8AC3E}">
        <p14:creationId xmlns:p14="http://schemas.microsoft.com/office/powerpoint/2010/main" val="287250079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7EADA01-8658-4818-9F6E-3E0D054B87FF}"/>
              </a:ext>
            </a:extLst>
          </p:cNvPr>
          <p:cNvPicPr>
            <a:picLocks noChangeAspect="1"/>
          </p:cNvPicPr>
          <p:nvPr/>
        </p:nvPicPr>
        <p:blipFill>
          <a:blip r:embed="rId2"/>
          <a:stretch>
            <a:fillRect/>
          </a:stretch>
        </p:blipFill>
        <p:spPr>
          <a:xfrm>
            <a:off x="1675429" y="1034294"/>
            <a:ext cx="8580338" cy="4860479"/>
          </a:xfrm>
          <a:prstGeom prst="rect">
            <a:avLst/>
          </a:prstGeom>
        </p:spPr>
      </p:pic>
    </p:spTree>
    <p:extLst>
      <p:ext uri="{BB962C8B-B14F-4D97-AF65-F5344CB8AC3E}">
        <p14:creationId xmlns:p14="http://schemas.microsoft.com/office/powerpoint/2010/main" val="40594493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C1D038E-A0B5-4B8F-AD6F-4C2206E3999C}"/>
              </a:ext>
            </a:extLst>
          </p:cNvPr>
          <p:cNvPicPr>
            <a:picLocks noChangeAspect="1"/>
          </p:cNvPicPr>
          <p:nvPr/>
        </p:nvPicPr>
        <p:blipFill>
          <a:blip r:embed="rId2"/>
          <a:stretch>
            <a:fillRect/>
          </a:stretch>
        </p:blipFill>
        <p:spPr>
          <a:xfrm>
            <a:off x="2062162" y="685800"/>
            <a:ext cx="8067675" cy="5486400"/>
          </a:xfrm>
          <a:prstGeom prst="rect">
            <a:avLst/>
          </a:prstGeom>
        </p:spPr>
      </p:pic>
    </p:spTree>
    <p:extLst>
      <p:ext uri="{BB962C8B-B14F-4D97-AF65-F5344CB8AC3E}">
        <p14:creationId xmlns:p14="http://schemas.microsoft.com/office/powerpoint/2010/main" val="38647731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7B7996A-A832-945A-0BAD-920604D08EC1}"/>
              </a:ext>
            </a:extLst>
          </p:cNvPr>
          <p:cNvSpPr txBox="1"/>
          <p:nvPr/>
        </p:nvSpPr>
        <p:spPr>
          <a:xfrm>
            <a:off x="2902998" y="249753"/>
            <a:ext cx="6010183" cy="584775"/>
          </a:xfrm>
          <a:prstGeom prst="rect">
            <a:avLst/>
          </a:prstGeom>
          <a:noFill/>
        </p:spPr>
        <p:txBody>
          <a:bodyPr wrap="square" rtlCol="0">
            <a:spAutoFit/>
          </a:bodyPr>
          <a:lstStyle/>
          <a:p>
            <a:pPr algn="ctr" fontAlgn="base"/>
            <a:r>
              <a:rPr lang="en-IN" sz="3200" i="0" dirty="0">
                <a:effectLst/>
                <a:latin typeface="Calibri" panose="020F0502020204030204" pitchFamily="34" charset="0"/>
                <a:ea typeface="Calibri" panose="020F0502020204030204" pitchFamily="34" charset="0"/>
                <a:cs typeface="Calibri" panose="020F0502020204030204" pitchFamily="34" charset="0"/>
              </a:rPr>
              <a:t>Linear Discriminant Analysis (LDA)</a:t>
            </a:r>
          </a:p>
        </p:txBody>
      </p:sp>
      <p:pic>
        <p:nvPicPr>
          <p:cNvPr id="5" name="Picture 4">
            <a:extLst>
              <a:ext uri="{FF2B5EF4-FFF2-40B4-BE49-F238E27FC236}">
                <a16:creationId xmlns:a16="http://schemas.microsoft.com/office/drawing/2014/main" id="{54F50284-E56B-2CA4-AC8B-D1203E3B66AF}"/>
              </a:ext>
            </a:extLst>
          </p:cNvPr>
          <p:cNvPicPr>
            <a:picLocks noChangeAspect="1"/>
          </p:cNvPicPr>
          <p:nvPr/>
        </p:nvPicPr>
        <p:blipFill>
          <a:blip r:embed="rId2"/>
          <a:stretch>
            <a:fillRect/>
          </a:stretch>
        </p:blipFill>
        <p:spPr>
          <a:xfrm>
            <a:off x="1266749" y="1183865"/>
            <a:ext cx="9807790" cy="2568163"/>
          </a:xfrm>
          <a:prstGeom prst="rect">
            <a:avLst/>
          </a:prstGeom>
        </p:spPr>
      </p:pic>
    </p:spTree>
    <p:extLst>
      <p:ext uri="{BB962C8B-B14F-4D97-AF65-F5344CB8AC3E}">
        <p14:creationId xmlns:p14="http://schemas.microsoft.com/office/powerpoint/2010/main" val="41055213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BC686704-84F4-4799-7447-6BA519377406}"/>
              </a:ext>
            </a:extLst>
          </p:cNvPr>
          <p:cNvSpPr txBox="1"/>
          <p:nvPr/>
        </p:nvSpPr>
        <p:spPr>
          <a:xfrm>
            <a:off x="2902998" y="249753"/>
            <a:ext cx="6010183" cy="584775"/>
          </a:xfrm>
          <a:prstGeom prst="rect">
            <a:avLst/>
          </a:prstGeom>
          <a:noFill/>
        </p:spPr>
        <p:txBody>
          <a:bodyPr wrap="square" rtlCol="0">
            <a:spAutoFit/>
          </a:bodyPr>
          <a:lstStyle/>
          <a:p>
            <a:pPr algn="ctr" fontAlgn="base"/>
            <a:r>
              <a:rPr lang="en-IN" sz="3200" i="0" dirty="0">
                <a:effectLst/>
                <a:latin typeface="Calibri" panose="020F0502020204030204" pitchFamily="34" charset="0"/>
                <a:ea typeface="Calibri" panose="020F0502020204030204" pitchFamily="34" charset="0"/>
                <a:cs typeface="Calibri" panose="020F0502020204030204" pitchFamily="34" charset="0"/>
              </a:rPr>
              <a:t>Linear Discriminant Analysis (LDA)</a:t>
            </a:r>
          </a:p>
        </p:txBody>
      </p:sp>
      <p:pic>
        <p:nvPicPr>
          <p:cNvPr id="9" name="Picture 8">
            <a:extLst>
              <a:ext uri="{FF2B5EF4-FFF2-40B4-BE49-F238E27FC236}">
                <a16:creationId xmlns:a16="http://schemas.microsoft.com/office/drawing/2014/main" id="{EFA7D6D5-C759-1841-C8C1-F38E987387B5}"/>
              </a:ext>
            </a:extLst>
          </p:cNvPr>
          <p:cNvPicPr>
            <a:picLocks noChangeAspect="1"/>
          </p:cNvPicPr>
          <p:nvPr/>
        </p:nvPicPr>
        <p:blipFill>
          <a:blip r:embed="rId2"/>
          <a:stretch>
            <a:fillRect/>
          </a:stretch>
        </p:blipFill>
        <p:spPr>
          <a:xfrm>
            <a:off x="1115088" y="1158473"/>
            <a:ext cx="9727083" cy="4899953"/>
          </a:xfrm>
          <a:prstGeom prst="rect">
            <a:avLst/>
          </a:prstGeom>
        </p:spPr>
      </p:pic>
    </p:spTree>
    <p:extLst>
      <p:ext uri="{BB962C8B-B14F-4D97-AF65-F5344CB8AC3E}">
        <p14:creationId xmlns:p14="http://schemas.microsoft.com/office/powerpoint/2010/main" val="390859886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565EDF5-1231-D84D-7F7A-31A911EC8902}"/>
              </a:ext>
            </a:extLst>
          </p:cNvPr>
          <p:cNvSpPr txBox="1"/>
          <p:nvPr/>
        </p:nvSpPr>
        <p:spPr>
          <a:xfrm>
            <a:off x="2902998" y="249753"/>
            <a:ext cx="6010183" cy="584775"/>
          </a:xfrm>
          <a:prstGeom prst="rect">
            <a:avLst/>
          </a:prstGeom>
          <a:noFill/>
        </p:spPr>
        <p:txBody>
          <a:bodyPr wrap="square" rtlCol="0">
            <a:spAutoFit/>
          </a:bodyPr>
          <a:lstStyle/>
          <a:p>
            <a:pPr algn="ctr" fontAlgn="base"/>
            <a:r>
              <a:rPr lang="en-IN" sz="3200" i="0" dirty="0">
                <a:effectLst/>
                <a:latin typeface="Calibri" panose="020F0502020204030204" pitchFamily="34" charset="0"/>
                <a:ea typeface="Calibri" panose="020F0502020204030204" pitchFamily="34" charset="0"/>
                <a:cs typeface="Calibri" panose="020F0502020204030204" pitchFamily="34" charset="0"/>
              </a:rPr>
              <a:t>Linear Discriminant Analysis (LDA)</a:t>
            </a:r>
          </a:p>
        </p:txBody>
      </p:sp>
      <p:pic>
        <p:nvPicPr>
          <p:cNvPr id="5" name="Picture 4">
            <a:extLst>
              <a:ext uri="{FF2B5EF4-FFF2-40B4-BE49-F238E27FC236}">
                <a16:creationId xmlns:a16="http://schemas.microsoft.com/office/drawing/2014/main" id="{078DA22E-06A8-E6BB-6A04-B79D34066EE8}"/>
              </a:ext>
            </a:extLst>
          </p:cNvPr>
          <p:cNvPicPr>
            <a:picLocks noChangeAspect="1"/>
          </p:cNvPicPr>
          <p:nvPr/>
        </p:nvPicPr>
        <p:blipFill>
          <a:blip r:embed="rId2"/>
          <a:stretch>
            <a:fillRect/>
          </a:stretch>
        </p:blipFill>
        <p:spPr>
          <a:xfrm>
            <a:off x="1379468" y="1029890"/>
            <a:ext cx="8805725" cy="3906003"/>
          </a:xfrm>
          <a:prstGeom prst="rect">
            <a:avLst/>
          </a:prstGeom>
        </p:spPr>
      </p:pic>
    </p:spTree>
    <p:extLst>
      <p:ext uri="{BB962C8B-B14F-4D97-AF65-F5344CB8AC3E}">
        <p14:creationId xmlns:p14="http://schemas.microsoft.com/office/powerpoint/2010/main" val="31698771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901B137-9082-2AF8-0ABA-C3F8AD9567FF}"/>
              </a:ext>
            </a:extLst>
          </p:cNvPr>
          <p:cNvSpPr txBox="1"/>
          <p:nvPr/>
        </p:nvSpPr>
        <p:spPr>
          <a:xfrm>
            <a:off x="2902998" y="249753"/>
            <a:ext cx="6010183" cy="584775"/>
          </a:xfrm>
          <a:prstGeom prst="rect">
            <a:avLst/>
          </a:prstGeom>
          <a:noFill/>
        </p:spPr>
        <p:txBody>
          <a:bodyPr wrap="square" rtlCol="0">
            <a:spAutoFit/>
          </a:bodyPr>
          <a:lstStyle/>
          <a:p>
            <a:pPr algn="ctr" fontAlgn="base"/>
            <a:r>
              <a:rPr lang="en-IN" sz="3200" i="0" dirty="0">
                <a:effectLst/>
                <a:latin typeface="Calibri" panose="020F0502020204030204" pitchFamily="34" charset="0"/>
                <a:ea typeface="Calibri" panose="020F0502020204030204" pitchFamily="34" charset="0"/>
                <a:cs typeface="Calibri" panose="020F0502020204030204" pitchFamily="34" charset="0"/>
              </a:rPr>
              <a:t>Linear Discriminant Analysis (LDA)</a:t>
            </a:r>
          </a:p>
        </p:txBody>
      </p:sp>
      <p:pic>
        <p:nvPicPr>
          <p:cNvPr id="5" name="Picture 4">
            <a:extLst>
              <a:ext uri="{FF2B5EF4-FFF2-40B4-BE49-F238E27FC236}">
                <a16:creationId xmlns:a16="http://schemas.microsoft.com/office/drawing/2014/main" id="{25EFFF86-0BE3-1B0A-C882-88115F197FAE}"/>
              </a:ext>
            </a:extLst>
          </p:cNvPr>
          <p:cNvPicPr>
            <a:picLocks noChangeAspect="1"/>
          </p:cNvPicPr>
          <p:nvPr/>
        </p:nvPicPr>
        <p:blipFill>
          <a:blip r:embed="rId2"/>
          <a:stretch>
            <a:fillRect/>
          </a:stretch>
        </p:blipFill>
        <p:spPr>
          <a:xfrm>
            <a:off x="1170590" y="1245181"/>
            <a:ext cx="9428986" cy="4046297"/>
          </a:xfrm>
          <a:prstGeom prst="rect">
            <a:avLst/>
          </a:prstGeom>
        </p:spPr>
      </p:pic>
    </p:spTree>
    <p:extLst>
      <p:ext uri="{BB962C8B-B14F-4D97-AF65-F5344CB8AC3E}">
        <p14:creationId xmlns:p14="http://schemas.microsoft.com/office/powerpoint/2010/main" val="17732480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9CA58-492D-EED1-3175-CC28502B20E7}"/>
              </a:ext>
            </a:extLst>
          </p:cNvPr>
          <p:cNvSpPr txBox="1"/>
          <p:nvPr/>
        </p:nvSpPr>
        <p:spPr>
          <a:xfrm>
            <a:off x="2902998" y="249753"/>
            <a:ext cx="6010183" cy="584775"/>
          </a:xfrm>
          <a:prstGeom prst="rect">
            <a:avLst/>
          </a:prstGeom>
          <a:noFill/>
        </p:spPr>
        <p:txBody>
          <a:bodyPr wrap="square" rtlCol="0">
            <a:spAutoFit/>
          </a:bodyPr>
          <a:lstStyle/>
          <a:p>
            <a:pPr algn="ctr" fontAlgn="base"/>
            <a:r>
              <a:rPr lang="en-IN" sz="3200" i="0" dirty="0">
                <a:effectLst/>
                <a:latin typeface="Calibri" panose="020F0502020204030204" pitchFamily="34" charset="0"/>
                <a:ea typeface="Calibri" panose="020F0502020204030204" pitchFamily="34" charset="0"/>
                <a:cs typeface="Calibri" panose="020F0502020204030204" pitchFamily="34" charset="0"/>
              </a:rPr>
              <a:t>Difference Between PCA and LDA</a:t>
            </a:r>
          </a:p>
        </p:txBody>
      </p:sp>
      <p:graphicFrame>
        <p:nvGraphicFramePr>
          <p:cNvPr id="4" name="Table 3">
            <a:extLst>
              <a:ext uri="{FF2B5EF4-FFF2-40B4-BE49-F238E27FC236}">
                <a16:creationId xmlns:a16="http://schemas.microsoft.com/office/drawing/2014/main" id="{1F727C95-E4A2-9CAE-C3F3-EDA87154E883}"/>
              </a:ext>
            </a:extLst>
          </p:cNvPr>
          <p:cNvGraphicFramePr>
            <a:graphicFrameLocks noGrp="1"/>
          </p:cNvGraphicFramePr>
          <p:nvPr>
            <p:extLst>
              <p:ext uri="{D42A27DB-BD31-4B8C-83A1-F6EECF244321}">
                <p14:modId xmlns:p14="http://schemas.microsoft.com/office/powerpoint/2010/main" val="1125129711"/>
              </p:ext>
            </p:extLst>
          </p:nvPr>
        </p:nvGraphicFramePr>
        <p:xfrm>
          <a:off x="522514" y="1242180"/>
          <a:ext cx="10758195" cy="5242560"/>
        </p:xfrm>
        <a:graphic>
          <a:graphicData uri="http://schemas.openxmlformats.org/drawingml/2006/table">
            <a:tbl>
              <a:tblPr firstRow="1" bandRow="1">
                <a:tableStyleId>{5C22544A-7EE6-4342-B048-85BDC9FD1C3A}</a:tableStyleId>
              </a:tblPr>
              <a:tblGrid>
                <a:gridCol w="3163078">
                  <a:extLst>
                    <a:ext uri="{9D8B030D-6E8A-4147-A177-3AD203B41FA5}">
                      <a16:colId xmlns:a16="http://schemas.microsoft.com/office/drawing/2014/main" val="2215147141"/>
                    </a:ext>
                  </a:extLst>
                </a:gridCol>
                <a:gridCol w="3722914">
                  <a:extLst>
                    <a:ext uri="{9D8B030D-6E8A-4147-A177-3AD203B41FA5}">
                      <a16:colId xmlns:a16="http://schemas.microsoft.com/office/drawing/2014/main" val="334313048"/>
                    </a:ext>
                  </a:extLst>
                </a:gridCol>
                <a:gridCol w="3872203">
                  <a:extLst>
                    <a:ext uri="{9D8B030D-6E8A-4147-A177-3AD203B41FA5}">
                      <a16:colId xmlns:a16="http://schemas.microsoft.com/office/drawing/2014/main" val="2604074494"/>
                    </a:ext>
                  </a:extLst>
                </a:gridCol>
              </a:tblGrid>
              <a:tr h="496704">
                <a:tc>
                  <a:txBody>
                    <a:bodyPr/>
                    <a:lstStyle/>
                    <a:p>
                      <a:pPr algn="l"/>
                      <a:r>
                        <a:rPr lang="en-IN" sz="2000" b="0" dirty="0">
                          <a:solidFill>
                            <a:schemeClr val="tx1"/>
                          </a:solidFill>
                          <a:latin typeface="Calibri" panose="020F0502020204030204" pitchFamily="34" charset="0"/>
                          <a:ea typeface="Calibri" panose="020F0502020204030204" pitchFamily="34" charset="0"/>
                          <a:cs typeface="Calibri" panose="020F0502020204030204" pitchFamily="34" charset="0"/>
                        </a:rPr>
                        <a:t>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IN" sz="2000" b="0" dirty="0">
                          <a:solidFill>
                            <a:schemeClr val="tx1"/>
                          </a:solidFill>
                          <a:latin typeface="Calibri" panose="020F0502020204030204" pitchFamily="34" charset="0"/>
                          <a:ea typeface="Calibri" panose="020F0502020204030204" pitchFamily="34" charset="0"/>
                          <a:cs typeface="Calibri" panose="020F0502020204030204" pitchFamily="34" charset="0"/>
                        </a:rPr>
                        <a:t>Principal Component Analysis (PCA)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IN" sz="2000" b="0" dirty="0">
                          <a:solidFill>
                            <a:schemeClr val="tx1"/>
                          </a:solidFill>
                          <a:latin typeface="Calibri" panose="020F0502020204030204" pitchFamily="34" charset="0"/>
                          <a:ea typeface="Calibri" panose="020F0502020204030204" pitchFamily="34" charset="0"/>
                          <a:cs typeface="Calibri" panose="020F0502020204030204" pitchFamily="34" charset="0"/>
                        </a:rPr>
                        <a:t>Linear Discriminant Analysis (LDA)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902313235"/>
                  </a:ext>
                </a:extLst>
              </a:tr>
              <a:tr h="496704">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Discrimination between classes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Discover the relationship between independent variables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Discover Relationship between independent and dependent variable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93200123"/>
                  </a:ext>
                </a:extLst>
              </a:tr>
              <a:tr h="496704">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Supervised Learning Technique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PCA is an unsupervised technique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Used for Prediction of classes. </a:t>
                      </a:r>
                    </a:p>
                    <a:p>
                      <a:pPr algn="l"/>
                      <a:endParaRPr lang="en-IN" sz="2000" dirty="0">
                        <a:latin typeface="Calibri" panose="020F0502020204030204" pitchFamily="34" charset="0"/>
                        <a:ea typeface="Calibri" panose="020F0502020204030204" pitchFamily="34" charset="0"/>
                        <a:cs typeface="Calibri" panose="020F0502020204030204" pitchFamily="34" charset="0"/>
                      </a:endParaRPr>
                    </a:p>
                    <a:p>
                      <a:pPr algn="l"/>
                      <a:r>
                        <a:rPr lang="en-IN" sz="2000" dirty="0">
                          <a:latin typeface="Calibri" panose="020F0502020204030204" pitchFamily="34" charset="0"/>
                          <a:ea typeface="Calibri" panose="020F0502020204030204" pitchFamily="34" charset="0"/>
                          <a:cs typeface="Calibri" panose="020F0502020204030204" pitchFamily="34" charset="0"/>
                        </a:rPr>
                        <a:t>LDA is a supervised learning technique that relies on class labels.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88290309"/>
                  </a:ext>
                </a:extLst>
              </a:tr>
              <a:tr h="534062">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Focus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Used for reducing the variables based on collinearity of independent variable. </a:t>
                      </a:r>
                    </a:p>
                    <a:p>
                      <a:pPr algn="l"/>
                      <a:endParaRPr lang="en-IN" sz="2000" dirty="0">
                        <a:latin typeface="Calibri" panose="020F0502020204030204" pitchFamily="34" charset="0"/>
                        <a:ea typeface="Calibri" panose="020F0502020204030204" pitchFamily="34" charset="0"/>
                        <a:cs typeface="Calibri" panose="020F0502020204030204" pitchFamily="34" charset="0"/>
                      </a:endParaRPr>
                    </a:p>
                    <a:p>
                      <a:pPr algn="l"/>
                      <a:r>
                        <a:rPr lang="en-IN" sz="2000" dirty="0">
                          <a:latin typeface="Calibri" panose="020F0502020204030204" pitchFamily="34" charset="0"/>
                          <a:ea typeface="Calibri" panose="020F0502020204030204" pitchFamily="34" charset="0"/>
                          <a:cs typeface="Calibri" panose="020F0502020204030204" pitchFamily="34" charset="0"/>
                        </a:rPr>
                        <a:t>PCA searches for the direction that have the largest variations.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Used for variable reduction based on strength od relation ship between independent and dependent variable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08809717"/>
                  </a:ext>
                </a:extLst>
              </a:tr>
            </a:tbl>
          </a:graphicData>
        </a:graphic>
      </p:graphicFrame>
    </p:spTree>
    <p:extLst>
      <p:ext uri="{BB962C8B-B14F-4D97-AF65-F5344CB8AC3E}">
        <p14:creationId xmlns:p14="http://schemas.microsoft.com/office/powerpoint/2010/main" val="39871891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9CA58-492D-EED1-3175-CC28502B20E7}"/>
              </a:ext>
            </a:extLst>
          </p:cNvPr>
          <p:cNvSpPr txBox="1"/>
          <p:nvPr/>
        </p:nvSpPr>
        <p:spPr>
          <a:xfrm>
            <a:off x="2902998" y="249753"/>
            <a:ext cx="6010183" cy="584775"/>
          </a:xfrm>
          <a:prstGeom prst="rect">
            <a:avLst/>
          </a:prstGeom>
          <a:noFill/>
        </p:spPr>
        <p:txBody>
          <a:bodyPr wrap="square" rtlCol="0">
            <a:spAutoFit/>
          </a:bodyPr>
          <a:lstStyle/>
          <a:p>
            <a:pPr algn="ctr" fontAlgn="base"/>
            <a:r>
              <a:rPr lang="en-IN" sz="3200" i="0" dirty="0">
                <a:effectLst/>
                <a:latin typeface="Calibri" panose="020F0502020204030204" pitchFamily="34" charset="0"/>
                <a:ea typeface="Calibri" panose="020F0502020204030204" pitchFamily="34" charset="0"/>
                <a:cs typeface="Calibri" panose="020F0502020204030204" pitchFamily="34" charset="0"/>
              </a:rPr>
              <a:t>Difference Between PCA and LDA</a:t>
            </a:r>
          </a:p>
        </p:txBody>
      </p:sp>
      <p:graphicFrame>
        <p:nvGraphicFramePr>
          <p:cNvPr id="4" name="Table 3">
            <a:extLst>
              <a:ext uri="{FF2B5EF4-FFF2-40B4-BE49-F238E27FC236}">
                <a16:creationId xmlns:a16="http://schemas.microsoft.com/office/drawing/2014/main" id="{1F727C95-E4A2-9CAE-C3F3-EDA87154E883}"/>
              </a:ext>
            </a:extLst>
          </p:cNvPr>
          <p:cNvGraphicFramePr>
            <a:graphicFrameLocks noGrp="1"/>
          </p:cNvGraphicFramePr>
          <p:nvPr>
            <p:extLst>
              <p:ext uri="{D42A27DB-BD31-4B8C-83A1-F6EECF244321}">
                <p14:modId xmlns:p14="http://schemas.microsoft.com/office/powerpoint/2010/main" val="1307878519"/>
              </p:ext>
            </p:extLst>
          </p:nvPr>
        </p:nvGraphicFramePr>
        <p:xfrm>
          <a:off x="522514" y="1242180"/>
          <a:ext cx="10758195" cy="4846320"/>
        </p:xfrm>
        <a:graphic>
          <a:graphicData uri="http://schemas.openxmlformats.org/drawingml/2006/table">
            <a:tbl>
              <a:tblPr firstRow="1" bandRow="1">
                <a:tableStyleId>{5C22544A-7EE6-4342-B048-85BDC9FD1C3A}</a:tableStyleId>
              </a:tblPr>
              <a:tblGrid>
                <a:gridCol w="3163078">
                  <a:extLst>
                    <a:ext uri="{9D8B030D-6E8A-4147-A177-3AD203B41FA5}">
                      <a16:colId xmlns:a16="http://schemas.microsoft.com/office/drawing/2014/main" val="2215147141"/>
                    </a:ext>
                  </a:extLst>
                </a:gridCol>
                <a:gridCol w="3722914">
                  <a:extLst>
                    <a:ext uri="{9D8B030D-6E8A-4147-A177-3AD203B41FA5}">
                      <a16:colId xmlns:a16="http://schemas.microsoft.com/office/drawing/2014/main" val="334313048"/>
                    </a:ext>
                  </a:extLst>
                </a:gridCol>
                <a:gridCol w="3872203">
                  <a:extLst>
                    <a:ext uri="{9D8B030D-6E8A-4147-A177-3AD203B41FA5}">
                      <a16:colId xmlns:a16="http://schemas.microsoft.com/office/drawing/2014/main" val="2604074494"/>
                    </a:ext>
                  </a:extLst>
                </a:gridCol>
              </a:tblGrid>
              <a:tr h="496704">
                <a:tc>
                  <a:txBody>
                    <a:bodyPr/>
                    <a:lstStyle/>
                    <a:p>
                      <a:pPr algn="l"/>
                      <a:r>
                        <a:rPr lang="en-IN" sz="2000" b="0" dirty="0">
                          <a:solidFill>
                            <a:schemeClr val="tx1"/>
                          </a:solidFill>
                          <a:latin typeface="Calibri" panose="020F0502020204030204" pitchFamily="34" charset="0"/>
                          <a:ea typeface="Calibri" panose="020F0502020204030204" pitchFamily="34" charset="0"/>
                          <a:cs typeface="Calibri" panose="020F0502020204030204" pitchFamily="34" charset="0"/>
                        </a:rPr>
                        <a:t>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IN" sz="2000" b="0" dirty="0">
                          <a:solidFill>
                            <a:schemeClr val="tx1"/>
                          </a:solidFill>
                          <a:latin typeface="Calibri" panose="020F0502020204030204" pitchFamily="34" charset="0"/>
                          <a:ea typeface="Calibri" panose="020F0502020204030204" pitchFamily="34" charset="0"/>
                          <a:cs typeface="Calibri" panose="020F0502020204030204" pitchFamily="34" charset="0"/>
                        </a:rPr>
                        <a:t>Principal Component Analysis (PCA)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IN" sz="2000" b="0" dirty="0">
                          <a:solidFill>
                            <a:schemeClr val="tx1"/>
                          </a:solidFill>
                          <a:latin typeface="Calibri" panose="020F0502020204030204" pitchFamily="34" charset="0"/>
                          <a:ea typeface="Calibri" panose="020F0502020204030204" pitchFamily="34" charset="0"/>
                          <a:cs typeface="Calibri" panose="020F0502020204030204" pitchFamily="34" charset="0"/>
                        </a:rPr>
                        <a:t>Linear Discriminant Analysis (LDA)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902313235"/>
                  </a:ext>
                </a:extLst>
              </a:tr>
              <a:tr h="496704">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Direction of Maximum Discrimination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latin typeface="Calibri" panose="020F0502020204030204" pitchFamily="34" charset="0"/>
                          <a:ea typeface="Calibri" panose="020F0502020204030204" pitchFamily="34" charset="0"/>
                          <a:cs typeface="Calibri" panose="020F0502020204030204" pitchFamily="34" charset="0"/>
                        </a:rPr>
                        <a:t>Finds the direction that maximizes the variance in the data.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2000" dirty="0">
                          <a:latin typeface="Calibri" panose="020F0502020204030204" pitchFamily="34" charset="0"/>
                          <a:ea typeface="Calibri" panose="020F0502020204030204" pitchFamily="34" charset="0"/>
                          <a:cs typeface="Calibri" panose="020F0502020204030204" pitchFamily="34" charset="0"/>
                        </a:rPr>
                        <a:t>The direction of maximum variance is not necessarily the direction of maximum discrimination since there is no attempt to use  such as the between class scatter and with in class scatter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Finds the direction that maximizes the difference between two classes. </a:t>
                      </a:r>
                    </a:p>
                    <a:p>
                      <a:pPr algn="l"/>
                      <a:endParaRPr lang="en-IN" sz="2000" dirty="0">
                        <a:latin typeface="Calibri" panose="020F0502020204030204" pitchFamily="34" charset="0"/>
                        <a:ea typeface="Calibri" panose="020F0502020204030204" pitchFamily="34" charset="0"/>
                        <a:cs typeface="Calibri" panose="020F0502020204030204" pitchFamily="34" charset="0"/>
                      </a:endParaRPr>
                    </a:p>
                    <a:p>
                      <a:pPr algn="l"/>
                      <a:r>
                        <a:rPr lang="en-IN" sz="2000" dirty="0">
                          <a:latin typeface="Calibri" panose="020F0502020204030204" pitchFamily="34" charset="0"/>
                          <a:ea typeface="Calibri" panose="020F0502020204030204" pitchFamily="34" charset="0"/>
                          <a:cs typeface="Calibri" panose="020F0502020204030204" pitchFamily="34" charset="0"/>
                        </a:rPr>
                        <a:t>LDA is guaranteed to find the optimal discriminant directions when the class densities are Gaussian with the same covariance matrix for all the classes.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09725335"/>
                  </a:ext>
                </a:extLst>
              </a:tr>
              <a:tr h="496704">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Well distributed classes in small data 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PCA is less superior to LDA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LDA is superior to PCA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573019261"/>
                  </a:ext>
                </a:extLst>
              </a:tr>
            </a:tbl>
          </a:graphicData>
        </a:graphic>
      </p:graphicFrame>
    </p:spTree>
    <p:extLst>
      <p:ext uri="{BB962C8B-B14F-4D97-AF65-F5344CB8AC3E}">
        <p14:creationId xmlns:p14="http://schemas.microsoft.com/office/powerpoint/2010/main" val="90016781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29CA58-492D-EED1-3175-CC28502B20E7}"/>
              </a:ext>
            </a:extLst>
          </p:cNvPr>
          <p:cNvSpPr txBox="1"/>
          <p:nvPr/>
        </p:nvSpPr>
        <p:spPr>
          <a:xfrm>
            <a:off x="2902998" y="249753"/>
            <a:ext cx="6010183" cy="584775"/>
          </a:xfrm>
          <a:prstGeom prst="rect">
            <a:avLst/>
          </a:prstGeom>
          <a:noFill/>
        </p:spPr>
        <p:txBody>
          <a:bodyPr wrap="square" rtlCol="0">
            <a:spAutoFit/>
          </a:bodyPr>
          <a:lstStyle/>
          <a:p>
            <a:pPr algn="ctr" fontAlgn="base"/>
            <a:r>
              <a:rPr lang="en-IN" sz="3200" i="0" dirty="0">
                <a:effectLst/>
                <a:latin typeface="Calibri" panose="020F0502020204030204" pitchFamily="34" charset="0"/>
                <a:ea typeface="Calibri" panose="020F0502020204030204" pitchFamily="34" charset="0"/>
                <a:cs typeface="Calibri" panose="020F0502020204030204" pitchFamily="34" charset="0"/>
              </a:rPr>
              <a:t>Difference Between PCA and LDA</a:t>
            </a:r>
          </a:p>
        </p:txBody>
      </p:sp>
      <p:graphicFrame>
        <p:nvGraphicFramePr>
          <p:cNvPr id="4" name="Table 3">
            <a:extLst>
              <a:ext uri="{FF2B5EF4-FFF2-40B4-BE49-F238E27FC236}">
                <a16:creationId xmlns:a16="http://schemas.microsoft.com/office/drawing/2014/main" id="{1F727C95-E4A2-9CAE-C3F3-EDA87154E883}"/>
              </a:ext>
            </a:extLst>
          </p:cNvPr>
          <p:cNvGraphicFramePr>
            <a:graphicFrameLocks noGrp="1"/>
          </p:cNvGraphicFramePr>
          <p:nvPr>
            <p:extLst>
              <p:ext uri="{D42A27DB-BD31-4B8C-83A1-F6EECF244321}">
                <p14:modId xmlns:p14="http://schemas.microsoft.com/office/powerpoint/2010/main" val="3885405210"/>
              </p:ext>
            </p:extLst>
          </p:nvPr>
        </p:nvGraphicFramePr>
        <p:xfrm>
          <a:off x="522514" y="1242180"/>
          <a:ext cx="10758195" cy="1706880"/>
        </p:xfrm>
        <a:graphic>
          <a:graphicData uri="http://schemas.openxmlformats.org/drawingml/2006/table">
            <a:tbl>
              <a:tblPr firstRow="1" bandRow="1">
                <a:tableStyleId>{5C22544A-7EE6-4342-B048-85BDC9FD1C3A}</a:tableStyleId>
              </a:tblPr>
              <a:tblGrid>
                <a:gridCol w="3163078">
                  <a:extLst>
                    <a:ext uri="{9D8B030D-6E8A-4147-A177-3AD203B41FA5}">
                      <a16:colId xmlns:a16="http://schemas.microsoft.com/office/drawing/2014/main" val="2215147141"/>
                    </a:ext>
                  </a:extLst>
                </a:gridCol>
                <a:gridCol w="3722914">
                  <a:extLst>
                    <a:ext uri="{9D8B030D-6E8A-4147-A177-3AD203B41FA5}">
                      <a16:colId xmlns:a16="http://schemas.microsoft.com/office/drawing/2014/main" val="334313048"/>
                    </a:ext>
                  </a:extLst>
                </a:gridCol>
                <a:gridCol w="3872203">
                  <a:extLst>
                    <a:ext uri="{9D8B030D-6E8A-4147-A177-3AD203B41FA5}">
                      <a16:colId xmlns:a16="http://schemas.microsoft.com/office/drawing/2014/main" val="2604074494"/>
                    </a:ext>
                  </a:extLst>
                </a:gridCol>
              </a:tblGrid>
              <a:tr h="496704">
                <a:tc>
                  <a:txBody>
                    <a:bodyPr/>
                    <a:lstStyle/>
                    <a:p>
                      <a:pPr algn="l"/>
                      <a:r>
                        <a:rPr lang="en-IN" sz="2000" b="0" dirty="0">
                          <a:solidFill>
                            <a:schemeClr val="tx1"/>
                          </a:solidFill>
                          <a:latin typeface="Calibri" panose="020F0502020204030204" pitchFamily="34" charset="0"/>
                          <a:ea typeface="Calibri" panose="020F0502020204030204" pitchFamily="34" charset="0"/>
                          <a:cs typeface="Calibri" panose="020F0502020204030204" pitchFamily="34" charset="0"/>
                        </a:rPr>
                        <a:t>Features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IN" sz="2000" b="0" dirty="0">
                          <a:solidFill>
                            <a:schemeClr val="tx1"/>
                          </a:solidFill>
                          <a:latin typeface="Calibri" panose="020F0502020204030204" pitchFamily="34" charset="0"/>
                          <a:ea typeface="Calibri" panose="020F0502020204030204" pitchFamily="34" charset="0"/>
                          <a:cs typeface="Calibri" panose="020F0502020204030204" pitchFamily="34" charset="0"/>
                        </a:rPr>
                        <a:t>Principal Component Analysis (PCA)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l"/>
                      <a:r>
                        <a:rPr lang="en-IN" sz="2000" b="0" dirty="0">
                          <a:solidFill>
                            <a:schemeClr val="tx1"/>
                          </a:solidFill>
                          <a:latin typeface="Calibri" panose="020F0502020204030204" pitchFamily="34" charset="0"/>
                          <a:ea typeface="Calibri" panose="020F0502020204030204" pitchFamily="34" charset="0"/>
                          <a:cs typeface="Calibri" panose="020F0502020204030204" pitchFamily="34" charset="0"/>
                        </a:rPr>
                        <a:t>Linear Discriminant Analysis (LDA)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902313235"/>
                  </a:ext>
                </a:extLst>
              </a:tr>
              <a:tr h="496704">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Computations for Large Data Set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PCA require fewer computations.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a:r>
                        <a:rPr lang="en-IN" sz="2000" dirty="0">
                          <a:latin typeface="Calibri" panose="020F0502020204030204" pitchFamily="34" charset="0"/>
                          <a:ea typeface="Calibri" panose="020F0502020204030204" pitchFamily="34" charset="0"/>
                          <a:cs typeface="Calibri" panose="020F0502020204030204" pitchFamily="34" charset="0"/>
                        </a:rPr>
                        <a:t>LDA require significantly more computation than PCA for large data sets.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3195542"/>
                  </a:ext>
                </a:extLst>
              </a:tr>
            </a:tbl>
          </a:graphicData>
        </a:graphic>
      </p:graphicFrame>
    </p:spTree>
    <p:extLst>
      <p:ext uri="{BB962C8B-B14F-4D97-AF65-F5344CB8AC3E}">
        <p14:creationId xmlns:p14="http://schemas.microsoft.com/office/powerpoint/2010/main" val="16637444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A337D6A-B731-44CC-A413-F8F41BD9163B}"/>
              </a:ext>
            </a:extLst>
          </p:cNvPr>
          <p:cNvPicPr>
            <a:picLocks noChangeAspect="1"/>
          </p:cNvPicPr>
          <p:nvPr/>
        </p:nvPicPr>
        <p:blipFill>
          <a:blip r:embed="rId2"/>
          <a:stretch>
            <a:fillRect/>
          </a:stretch>
        </p:blipFill>
        <p:spPr>
          <a:xfrm>
            <a:off x="1312508" y="602848"/>
            <a:ext cx="8470684" cy="5778291"/>
          </a:xfrm>
          <a:prstGeom prst="rect">
            <a:avLst/>
          </a:prstGeom>
        </p:spPr>
      </p:pic>
    </p:spTree>
    <p:extLst>
      <p:ext uri="{BB962C8B-B14F-4D97-AF65-F5344CB8AC3E}">
        <p14:creationId xmlns:p14="http://schemas.microsoft.com/office/powerpoint/2010/main" val="2311607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F99E43-1E23-4B37-9AEC-41ED67ABFD0D}"/>
              </a:ext>
            </a:extLst>
          </p:cNvPr>
          <p:cNvPicPr>
            <a:picLocks noChangeAspect="1"/>
          </p:cNvPicPr>
          <p:nvPr/>
        </p:nvPicPr>
        <p:blipFill>
          <a:blip r:embed="rId2"/>
          <a:stretch>
            <a:fillRect/>
          </a:stretch>
        </p:blipFill>
        <p:spPr>
          <a:xfrm>
            <a:off x="2112978" y="542925"/>
            <a:ext cx="7486650" cy="5772150"/>
          </a:xfrm>
          <a:prstGeom prst="rect">
            <a:avLst/>
          </a:prstGeom>
        </p:spPr>
      </p:pic>
    </p:spTree>
    <p:extLst>
      <p:ext uri="{BB962C8B-B14F-4D97-AF65-F5344CB8AC3E}">
        <p14:creationId xmlns:p14="http://schemas.microsoft.com/office/powerpoint/2010/main" val="2117657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C54453-F0A4-4FBB-AD7F-8D2ED3124269}"/>
              </a:ext>
            </a:extLst>
          </p:cNvPr>
          <p:cNvPicPr>
            <a:picLocks noChangeAspect="1"/>
          </p:cNvPicPr>
          <p:nvPr/>
        </p:nvPicPr>
        <p:blipFill>
          <a:blip r:embed="rId2"/>
          <a:stretch>
            <a:fillRect/>
          </a:stretch>
        </p:blipFill>
        <p:spPr>
          <a:xfrm>
            <a:off x="2333625" y="642937"/>
            <a:ext cx="7524750" cy="5572125"/>
          </a:xfrm>
          <a:prstGeom prst="rect">
            <a:avLst/>
          </a:prstGeom>
        </p:spPr>
      </p:pic>
    </p:spTree>
    <p:extLst>
      <p:ext uri="{BB962C8B-B14F-4D97-AF65-F5344CB8AC3E}">
        <p14:creationId xmlns:p14="http://schemas.microsoft.com/office/powerpoint/2010/main" val="38342014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420FAD6-B051-4049-811B-7A4EA9DABDF2}"/>
              </a:ext>
            </a:extLst>
          </p:cNvPr>
          <p:cNvPicPr>
            <a:picLocks noChangeAspect="1"/>
          </p:cNvPicPr>
          <p:nvPr/>
        </p:nvPicPr>
        <p:blipFill>
          <a:blip r:embed="rId2"/>
          <a:stretch>
            <a:fillRect/>
          </a:stretch>
        </p:blipFill>
        <p:spPr>
          <a:xfrm>
            <a:off x="1683659" y="395287"/>
            <a:ext cx="7972425" cy="6067425"/>
          </a:xfrm>
          <a:prstGeom prst="rect">
            <a:avLst/>
          </a:prstGeom>
        </p:spPr>
      </p:pic>
    </p:spTree>
    <p:extLst>
      <p:ext uri="{BB962C8B-B14F-4D97-AF65-F5344CB8AC3E}">
        <p14:creationId xmlns:p14="http://schemas.microsoft.com/office/powerpoint/2010/main" val="15551404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877A056-F7FC-46A4-BDDD-5CF41C54322B}"/>
              </a:ext>
            </a:extLst>
          </p:cNvPr>
          <p:cNvPicPr>
            <a:picLocks noChangeAspect="1"/>
          </p:cNvPicPr>
          <p:nvPr/>
        </p:nvPicPr>
        <p:blipFill>
          <a:blip r:embed="rId2"/>
          <a:stretch>
            <a:fillRect/>
          </a:stretch>
        </p:blipFill>
        <p:spPr>
          <a:xfrm>
            <a:off x="1592756" y="461962"/>
            <a:ext cx="8296275" cy="5934075"/>
          </a:xfrm>
          <a:prstGeom prst="rect">
            <a:avLst/>
          </a:prstGeom>
        </p:spPr>
      </p:pic>
    </p:spTree>
    <p:extLst>
      <p:ext uri="{BB962C8B-B14F-4D97-AF65-F5344CB8AC3E}">
        <p14:creationId xmlns:p14="http://schemas.microsoft.com/office/powerpoint/2010/main" val="1332225077"/>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{0CBD495F-6F60-4A28-86A3-313002760B2E}tf11429527_win32</Template>
  <TotalTime>651</TotalTime>
  <Words>292</Words>
  <Application>Microsoft Office PowerPoint</Application>
  <PresentationFormat>Widescreen</PresentationFormat>
  <Paragraphs>45</Paragraphs>
  <Slides>46</Slides>
  <Notes>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46</vt:i4>
      </vt:variant>
    </vt:vector>
  </HeadingPairs>
  <TitlesOfParts>
    <vt:vector size="53" baseType="lpstr">
      <vt:lpstr>Arial</vt:lpstr>
      <vt:lpstr>Arial Rounded MT Bold</vt:lpstr>
      <vt:lpstr>Calibri</vt:lpstr>
      <vt:lpstr>Century Gothic</vt:lpstr>
      <vt:lpstr>Karla</vt:lpstr>
      <vt:lpstr>Univers Condensed Light</vt:lpstr>
      <vt:lpstr>Office Theme</vt:lpstr>
      <vt:lpstr>Linear Discriminant Analysis</vt:lpstr>
      <vt:lpstr>LINEAR DESCRIMINANT ANALYSIS (LDA)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Statistics </dc:title>
  <dc:creator>Noble Xavier</dc:creator>
  <cp:lastModifiedBy>Noble Xavier</cp:lastModifiedBy>
  <cp:revision>147</cp:revision>
  <dcterms:created xsi:type="dcterms:W3CDTF">2023-08-11T17:08:08Z</dcterms:created>
  <dcterms:modified xsi:type="dcterms:W3CDTF">2026-01-05T05:50:35Z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